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notesMasterIdLst>
    <p:notesMasterId r:id="rId15"/>
  </p:notesMasterIdLst>
  <p:sldIdLst>
    <p:sldId id="256" r:id="rId4"/>
    <p:sldId id="257" r:id="rId5"/>
    <p:sldId id="266" r:id="rId6"/>
    <p:sldId id="268" r:id="rId7"/>
    <p:sldId id="267" r:id="rId8"/>
    <p:sldId id="269" r:id="rId9"/>
    <p:sldId id="270" r:id="rId10"/>
    <p:sldId id="271" r:id="rId11"/>
    <p:sldId id="274" r:id="rId12"/>
    <p:sldId id="275" r:id="rId13"/>
    <p:sldId id="273" r:id="rId1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0E6F"/>
    <a:srgbClr val="00B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5938D7-23A8-45AF-9C4F-8110A100E2E0}" v="1" dt="2023-12-11T10:14:22.74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AC388-DC26-F446-B66E-86AEAF12C650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CCA9A-26B1-8349-A9FC-344E4D8B6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5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CCA9A-26B1-8349-A9FC-344E4D8B68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0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A49C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A49C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A49C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A49C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94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1950" y="463295"/>
            <a:ext cx="11468100" cy="926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A49C9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38100" y="2066289"/>
            <a:ext cx="11515090" cy="3108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oat of arms&#10;&#10;Description automatically generated">
            <a:extLst>
              <a:ext uri="{FF2B5EF4-FFF2-40B4-BE49-F238E27FC236}">
                <a16:creationId xmlns:a16="http://schemas.microsoft.com/office/drawing/2014/main" id="{CD7AE36B-D337-C3C5-2885-A1ACF1CF65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8DD6051-45A2-7642-D32C-97C9834DED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5497444"/>
            <a:ext cx="4267200" cy="1360556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5142D5D4-70FD-75E7-DABA-CDF38DAAA6C7}"/>
              </a:ext>
            </a:extLst>
          </p:cNvPr>
          <p:cNvSpPr txBox="1"/>
          <p:nvPr/>
        </p:nvSpPr>
        <p:spPr>
          <a:xfrm>
            <a:off x="2243266" y="2805551"/>
            <a:ext cx="8348534" cy="1454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50185" marR="5080" indent="-2737485" algn="ctr">
              <a:lnSpc>
                <a:spcPct val="100000"/>
              </a:lnSpc>
              <a:spcBef>
                <a:spcPts val="100"/>
              </a:spcBef>
            </a:pPr>
            <a:r>
              <a:rPr lang="en-GB" sz="4000" b="1" dirty="0">
                <a:solidFill>
                  <a:srgbClr val="FFFFFF"/>
                </a:solidFill>
                <a:latin typeface="Playfair Display"/>
                <a:ea typeface="Open Sans" panose="020B0606030504020204" pitchFamily="34" charset="0"/>
                <a:cs typeface="Open Sans" panose="020B0606030504020204" pitchFamily="34" charset="0"/>
              </a:rPr>
              <a:t>University Experience Programme</a:t>
            </a:r>
            <a:endParaRPr lang="en-GB" sz="2000" b="1" dirty="0">
              <a:solidFill>
                <a:srgbClr val="FFFFFF"/>
              </a:solidFill>
              <a:latin typeface="Playfair Display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750185" marR="5080" indent="-2737485" algn="ctr">
              <a:lnSpc>
                <a:spcPct val="100000"/>
              </a:lnSpc>
              <a:spcBef>
                <a:spcPts val="100"/>
              </a:spcBef>
            </a:pPr>
            <a:r>
              <a:rPr lang="en-GB" sz="3200" b="1" dirty="0">
                <a:solidFill>
                  <a:srgbClr val="FFFFFF"/>
                </a:solidFill>
                <a:latin typeface="Playfair Display"/>
                <a:ea typeface="Open Sans" panose="020B0606030504020204" pitchFamily="34" charset="0"/>
                <a:cs typeface="Open Sans" panose="020B0606030504020204" pitchFamily="34" charset="0"/>
              </a:rPr>
              <a:t>Brasenose College, Oxford</a:t>
            </a:r>
          </a:p>
          <a:p>
            <a:pPr marL="2750185" marR="5080" indent="-2737485" algn="l">
              <a:lnSpc>
                <a:spcPct val="100000"/>
              </a:lnSpc>
              <a:spcBef>
                <a:spcPts val="100"/>
              </a:spcBef>
            </a:pPr>
            <a:endParaRPr lang="en-GB" sz="2000" b="1" dirty="0">
              <a:solidFill>
                <a:srgbClr val="FFFFFF"/>
              </a:solidFill>
              <a:latin typeface="Playfair Display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logo with a star in the middle&#10;&#10;Description automatically generated">
            <a:extLst>
              <a:ext uri="{FF2B5EF4-FFF2-40B4-BE49-F238E27FC236}">
                <a16:creationId xmlns:a16="http://schemas.microsoft.com/office/drawing/2014/main" id="{FC01A889-2953-87C9-5FEB-40D984B0D5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647"/>
          <a:stretch/>
        </p:blipFill>
        <p:spPr>
          <a:xfrm>
            <a:off x="0" y="-20595"/>
            <a:ext cx="12192000" cy="6858000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FCC9393C-3C52-BE09-6DF5-F261F6ED5E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6084" y="533400"/>
            <a:ext cx="11468100" cy="1251060"/>
          </a:xfrm>
          <a:prstGeom prst="rect">
            <a:avLst/>
          </a:prstGeom>
        </p:spPr>
        <p:txBody>
          <a:bodyPr vert="horz" wrap="square" lIns="0" tIns="217881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spc="-2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Experience</a:t>
            </a:r>
            <a:r>
              <a:rPr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spc="-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90E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spc="-3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Brasenose </a:t>
            </a:r>
            <a:r>
              <a:rPr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College,</a:t>
            </a:r>
            <a:r>
              <a:rPr spc="-4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Oxford</a:t>
            </a:r>
            <a:r>
              <a:rPr spc="-4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</a:p>
          <a:p>
            <a:pPr marL="209550">
              <a:lnSpc>
                <a:spcPct val="100000"/>
              </a:lnSpc>
              <a:spcBef>
                <a:spcPts val="15"/>
              </a:spcBef>
            </a:pPr>
            <a:br>
              <a:rPr lang="en-GB" sz="21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sz="21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1F45E41-11F6-84A3-CCC7-682EF977A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988679"/>
              </p:ext>
            </p:extLst>
          </p:nvPr>
        </p:nvGraphicFramePr>
        <p:xfrm>
          <a:off x="607059" y="1219200"/>
          <a:ext cx="11148857" cy="5301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21">
                  <a:extLst>
                    <a:ext uri="{9D8B030D-6E8A-4147-A177-3AD203B41FA5}">
                      <a16:colId xmlns:a16="http://schemas.microsoft.com/office/drawing/2014/main" val="3306402106"/>
                    </a:ext>
                  </a:extLst>
                </a:gridCol>
                <a:gridCol w="1371521">
                  <a:extLst>
                    <a:ext uri="{9D8B030D-6E8A-4147-A177-3AD203B41FA5}">
                      <a16:colId xmlns:a16="http://schemas.microsoft.com/office/drawing/2014/main" val="327262495"/>
                    </a:ext>
                  </a:extLst>
                </a:gridCol>
                <a:gridCol w="1371521">
                  <a:extLst>
                    <a:ext uri="{9D8B030D-6E8A-4147-A177-3AD203B41FA5}">
                      <a16:colId xmlns:a16="http://schemas.microsoft.com/office/drawing/2014/main" val="2153697575"/>
                    </a:ext>
                  </a:extLst>
                </a:gridCol>
                <a:gridCol w="1371521">
                  <a:extLst>
                    <a:ext uri="{9D8B030D-6E8A-4147-A177-3AD203B41FA5}">
                      <a16:colId xmlns:a16="http://schemas.microsoft.com/office/drawing/2014/main" val="2666276622"/>
                    </a:ext>
                  </a:extLst>
                </a:gridCol>
                <a:gridCol w="1548210">
                  <a:extLst>
                    <a:ext uri="{9D8B030D-6E8A-4147-A177-3AD203B41FA5}">
                      <a16:colId xmlns:a16="http://schemas.microsoft.com/office/drawing/2014/main" val="3752180560"/>
                    </a:ext>
                  </a:extLst>
                </a:gridCol>
                <a:gridCol w="1371521">
                  <a:extLst>
                    <a:ext uri="{9D8B030D-6E8A-4147-A177-3AD203B41FA5}">
                      <a16:colId xmlns:a16="http://schemas.microsoft.com/office/drawing/2014/main" val="3010225973"/>
                    </a:ext>
                  </a:extLst>
                </a:gridCol>
                <a:gridCol w="1371521">
                  <a:extLst>
                    <a:ext uri="{9D8B030D-6E8A-4147-A177-3AD203B41FA5}">
                      <a16:colId xmlns:a16="http://schemas.microsoft.com/office/drawing/2014/main" val="1487512870"/>
                    </a:ext>
                  </a:extLst>
                </a:gridCol>
                <a:gridCol w="1371521">
                  <a:extLst>
                    <a:ext uri="{9D8B030D-6E8A-4147-A177-3AD203B41FA5}">
                      <a16:colId xmlns:a16="http://schemas.microsoft.com/office/drawing/2014/main" val="552910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Week 2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Day 8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Day 9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Day 10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Day 11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Day 12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Day 13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Day 14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87435"/>
                  </a:ext>
                </a:extLst>
              </a:tr>
              <a:tr h="238760">
                <a:tc row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Morning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Breakfast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449493"/>
                  </a:ext>
                </a:extLst>
              </a:tr>
              <a:tr h="177800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Arrivals, welcome and by the Principal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Effective Presentations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Seminar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Proof Reading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Seminar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Group Work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Seminar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University Admissions 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Seminar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Personal Statement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Seminar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full day in Stratford-upon-Avon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visit to the birthplace of William Shakespeare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endParaRPr lang="en-US" sz="1100" b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541203"/>
                  </a:ext>
                </a:extLst>
              </a:tr>
              <a:tr h="318770">
                <a:tc rowSpan="3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Afternoon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Course induction, overview and familiarisation</a:t>
                      </a:r>
                    </a:p>
                    <a:p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Lunch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935572"/>
                  </a:ext>
                </a:extLst>
              </a:tr>
              <a:tr h="647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Effective Presentations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Practical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Proof Reading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Practical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Group Work</a:t>
                      </a:r>
                    </a:p>
                    <a:p>
                      <a:pPr algn="ctr"/>
                      <a:r>
                        <a:rPr lang="en-US" sz="1100" b="0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Practical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University Admissions 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Practical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Personal Statement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Practical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70581"/>
                  </a:ext>
                </a:extLst>
              </a:tr>
              <a:tr h="1112520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Visit the Ashmolean Museum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Visit Blenheim Palace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Free Time in Oxford City Centre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Afternoon Tea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Free Time in Oxford City Centre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988423"/>
                  </a:ext>
                </a:extLst>
              </a:tr>
              <a:tr h="468948">
                <a:tc rowSpan="3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Evening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Dinner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580898"/>
                  </a:ext>
                </a:extLst>
              </a:tr>
              <a:tr h="1112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Welcome evening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 evening at the Theatre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Souvenir shopping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Bowling night in Oxford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Guest Speaker: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Applying to a UK University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Formal dinner and Graduation Ceremony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Oxford Disco evening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9252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Relax and Unwind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684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999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A19820D2-8735-85AE-5F0C-0DF4804D73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281" y="2403061"/>
            <a:ext cx="6435438" cy="205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0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2">
            <a:extLst>
              <a:ext uri="{FF2B5EF4-FFF2-40B4-BE49-F238E27FC236}">
                <a16:creationId xmlns:a16="http://schemas.microsoft.com/office/drawing/2014/main" id="{C6CD0F1C-FD51-3163-9E01-8287CABE7D67}"/>
              </a:ext>
            </a:extLst>
          </p:cNvPr>
          <p:cNvPicPr/>
          <p:nvPr/>
        </p:nvPicPr>
        <p:blipFill>
          <a:blip r:embed="rId2" cstate="email">
            <a:alphaModFix amt="2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B33DBD5-B3F2-E4AC-1D14-385429F63628}"/>
              </a:ext>
            </a:extLst>
          </p:cNvPr>
          <p:cNvGrpSpPr/>
          <p:nvPr/>
        </p:nvGrpSpPr>
        <p:grpSpPr>
          <a:xfrm>
            <a:off x="647811" y="2209800"/>
            <a:ext cx="10576243" cy="2993554"/>
            <a:chOff x="1410969" y="1566417"/>
            <a:chExt cx="9678035" cy="2993554"/>
          </a:xfrm>
        </p:grpSpPr>
        <p:sp>
          <p:nvSpPr>
            <p:cNvPr id="15" name="object 15"/>
            <p:cNvSpPr txBox="1"/>
            <p:nvPr/>
          </p:nvSpPr>
          <p:spPr>
            <a:xfrm>
              <a:off x="1410969" y="1566417"/>
              <a:ext cx="9678035" cy="15517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98450" marR="5080" indent="-285750">
                <a:lnSpc>
                  <a:spcPct val="100000"/>
                </a:lnSpc>
                <a:spcBef>
                  <a:spcPts val="100"/>
                </a:spcBef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 specialist University Experience Programme (UEP) designed</a:t>
              </a:r>
              <a:r>
                <a:rPr sz="2000" spc="-15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and</a:t>
              </a:r>
              <a:r>
                <a:rPr sz="2000" spc="-2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set</a:t>
              </a:r>
              <a:r>
                <a:rPr sz="2000" spc="-1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up</a:t>
              </a:r>
              <a:r>
                <a:rPr sz="2000" spc="-15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with</a:t>
              </a:r>
              <a:r>
                <a:rPr sz="2000" spc="-5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</a:t>
              </a:r>
              <a:r>
                <a:rPr sz="2000" spc="-15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specific</a:t>
              </a:r>
              <a:r>
                <a:rPr sz="2000" spc="-15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aim</a:t>
              </a:r>
              <a:r>
                <a:rPr sz="2000" spc="-1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</a:t>
              </a:r>
              <a:r>
                <a:rPr sz="2000" spc="-25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preparing</a:t>
              </a:r>
              <a:r>
                <a:rPr sz="2000" spc="-15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students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</a:t>
              </a:r>
              <a:r>
                <a:rPr sz="2000" spc="-1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access</a:t>
              </a:r>
              <a:r>
                <a:rPr sz="2000" spc="-1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spc="-25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</a:t>
              </a:r>
              <a:r>
                <a:rPr sz="2000" spc="-4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very</a:t>
              </a:r>
              <a:r>
                <a:rPr sz="2000" spc="15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best</a:t>
              </a:r>
              <a:r>
                <a:rPr sz="2000" spc="-3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</a:t>
              </a:r>
              <a:r>
                <a:rPr sz="2000" spc="-4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British</a:t>
              </a:r>
              <a:r>
                <a:rPr sz="2000" spc="-25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university </a:t>
              </a:r>
              <a:r>
                <a:rPr sz="2000" spc="-1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education.</a:t>
              </a:r>
              <a:endPara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lnSpc>
                  <a:spcPct val="100000"/>
                </a:lnSpc>
              </a:pPr>
              <a:endPara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298450" indent="-28575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Our</a:t>
              </a:r>
              <a:r>
                <a:rPr sz="2000" spc="-35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goal</a:t>
              </a:r>
              <a:r>
                <a:rPr sz="2000" spc="-2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is</a:t>
              </a:r>
              <a:r>
                <a:rPr sz="2000" spc="-1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</a:t>
              </a:r>
              <a:r>
                <a:rPr sz="2000" spc="-1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maximise</a:t>
              </a:r>
              <a:r>
                <a:rPr sz="2000" spc="-5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your</a:t>
              </a:r>
              <a:r>
                <a:rPr sz="2000" spc="-5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potential,</a:t>
              </a:r>
              <a:r>
                <a:rPr sz="2000" spc="-25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 set</a:t>
              </a:r>
              <a:r>
                <a:rPr sz="2000" spc="-1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you</a:t>
              </a:r>
              <a:r>
                <a:rPr sz="2000" spc="-5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on</a:t>
              </a:r>
              <a:r>
                <a:rPr sz="2000" spc="-1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</a:t>
              </a:r>
              <a:r>
                <a:rPr sz="2000" spc="-5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path</a:t>
              </a:r>
              <a:r>
                <a:rPr sz="2000" spc="-1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</a:t>
              </a:r>
              <a:r>
                <a:rPr sz="2000" spc="-1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academic </a:t>
              </a:r>
              <a:r>
                <a:rPr sz="2000" spc="-1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success.</a:t>
              </a:r>
              <a:endPara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1410969" y="3623817"/>
              <a:ext cx="9255760" cy="93615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98450" marR="5080" indent="-285750">
                <a:lnSpc>
                  <a:spcPct val="100000"/>
                </a:lnSpc>
                <a:spcBef>
                  <a:spcPts val="100"/>
                </a:spcBef>
                <a:buFont typeface="Arial" panose="020B0604020202020204" pitchFamily="34" charset="0"/>
                <a:buChar char="•"/>
              </a:pPr>
              <a:r>
                <a:rPr lang="en-GB"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 UEP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course</a:t>
              </a:r>
              <a:r>
                <a:rPr sz="2000" spc="-25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take</a:t>
              </a:r>
              <a:r>
                <a:rPr lang="en-GB"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</a:t>
              </a:r>
              <a:r>
                <a:rPr sz="2000" spc="-2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place</a:t>
              </a:r>
              <a:r>
                <a:rPr sz="2000" spc="-25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one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</a:t>
              </a:r>
              <a:r>
                <a:rPr sz="2000" spc="-3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</a:t>
              </a:r>
              <a:r>
                <a:rPr sz="2000" spc="-25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UK’s</a:t>
              </a:r>
              <a:r>
                <a:rPr sz="2000" spc="-25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world-renowned</a:t>
              </a:r>
              <a:r>
                <a:rPr sz="2000" spc="-6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universities:</a:t>
              </a:r>
              <a:r>
                <a:rPr sz="2000" spc="2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2000" spc="-1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Brasenose College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</a:t>
              </a:r>
              <a:r>
                <a:rPr sz="2000" spc="-55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allowing</a:t>
              </a:r>
              <a:r>
                <a:rPr sz="2000" spc="-65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students</a:t>
              </a:r>
              <a:r>
                <a:rPr sz="2000" spc="-2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unrivalled access</a:t>
              </a:r>
              <a:r>
                <a:rPr sz="2000" spc="-5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</a:t>
              </a:r>
              <a:r>
                <a:rPr sz="2000" spc="-3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spc="-1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these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privileged</a:t>
              </a:r>
              <a:r>
                <a:rPr sz="2000" spc="-5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seats</a:t>
              </a:r>
              <a:r>
                <a:rPr sz="2000" spc="-25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</a:t>
              </a:r>
              <a:r>
                <a:rPr sz="2000" spc="-3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sz="2000" spc="-1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learning.</a:t>
              </a:r>
              <a:endPara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26" name="Picture 25" descr="A white logo with a star in the middle&#10;&#10;Description automatically generated">
            <a:extLst>
              <a:ext uri="{FF2B5EF4-FFF2-40B4-BE49-F238E27FC236}">
                <a16:creationId xmlns:a16="http://schemas.microsoft.com/office/drawing/2014/main" id="{D106BE0D-3F10-DF92-6221-5BE4CA5E87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0400" y="5715000"/>
            <a:ext cx="1085498" cy="990600"/>
          </a:xfrm>
          <a:prstGeom prst="rect">
            <a:avLst/>
          </a:prstGeom>
        </p:spPr>
      </p:pic>
      <p:sp>
        <p:nvSpPr>
          <p:cNvPr id="29" name="object 5">
            <a:extLst>
              <a:ext uri="{FF2B5EF4-FFF2-40B4-BE49-F238E27FC236}">
                <a16:creationId xmlns:a16="http://schemas.microsoft.com/office/drawing/2014/main" id="{5C533E21-3B76-2D75-111B-2003886262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8108" y="1543806"/>
            <a:ext cx="60496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spc="-1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COURSE AIMS</a:t>
            </a:r>
            <a:endParaRPr sz="2000" spc="-1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4AE0C1B8-6D7E-3291-0399-6161DE26FF84}"/>
              </a:ext>
            </a:extLst>
          </p:cNvPr>
          <p:cNvSpPr txBox="1">
            <a:spLocks/>
          </p:cNvSpPr>
          <p:nvPr/>
        </p:nvSpPr>
        <p:spPr>
          <a:xfrm>
            <a:off x="361950" y="380876"/>
            <a:ext cx="11468100" cy="1251060"/>
          </a:xfrm>
          <a:prstGeom prst="rect">
            <a:avLst/>
          </a:prstGeom>
        </p:spPr>
        <p:txBody>
          <a:bodyPr vert="horz" wrap="square" lIns="0" tIns="217881" rIns="0" bIns="0" rtlCol="0">
            <a:spAutoFit/>
          </a:bodyPr>
          <a:lstStyle>
            <a:lvl1pPr>
              <a:defRPr sz="2400" b="1" i="0">
                <a:solidFill>
                  <a:srgbClr val="A49C93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9550">
              <a:spcBef>
                <a:spcPts val="100"/>
              </a:spcBef>
            </a:pPr>
            <a:r>
              <a:rPr lang="en-GB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en-GB" spc="-2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Experience</a:t>
            </a:r>
            <a:r>
              <a:rPr lang="en-GB" spc="-1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GB" spc="-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>
                <a:solidFill>
                  <a:srgbClr val="490E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lang="en-GB" spc="-3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Brasenose College,</a:t>
            </a:r>
            <a:r>
              <a:rPr lang="en-GB" spc="-4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Oxford</a:t>
            </a:r>
            <a:r>
              <a:rPr lang="en-GB" spc="-4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pc="-1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</a:p>
          <a:p>
            <a:pPr marL="209550">
              <a:spcBef>
                <a:spcPts val="15"/>
              </a:spcBef>
            </a:pPr>
            <a:br>
              <a:rPr lang="en-GB" sz="215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1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building with a lawn&#10;&#10;Description automatically generated">
            <a:extLst>
              <a:ext uri="{FF2B5EF4-FFF2-40B4-BE49-F238E27FC236}">
                <a16:creationId xmlns:a16="http://schemas.microsoft.com/office/drawing/2014/main" id="{42954C86-5773-4F35-8CA6-D9265079FC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638800" y="262996"/>
            <a:ext cx="6385560" cy="660400"/>
          </a:xfrm>
          <a:custGeom>
            <a:avLst/>
            <a:gdLst/>
            <a:ahLst/>
            <a:cxnLst/>
            <a:rect l="l" t="t" r="r" b="b"/>
            <a:pathLst>
              <a:path w="6385559" h="660400">
                <a:moveTo>
                  <a:pt x="6385560" y="0"/>
                </a:moveTo>
                <a:lnTo>
                  <a:pt x="0" y="0"/>
                </a:lnTo>
                <a:lnTo>
                  <a:pt x="0" y="659891"/>
                </a:lnTo>
                <a:lnTo>
                  <a:pt x="6385560" y="659891"/>
                </a:lnTo>
                <a:lnTo>
                  <a:pt x="6385560" y="0"/>
                </a:lnTo>
                <a:close/>
              </a:path>
            </a:pathLst>
          </a:custGeom>
          <a:solidFill>
            <a:srgbClr val="00B0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58534" y="397616"/>
            <a:ext cx="6049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>
                <a:solidFill>
                  <a:srgbClr val="FFFFFF"/>
                </a:solidFill>
              </a:rPr>
              <a:t>Brasenose College</a:t>
            </a:r>
            <a:r>
              <a:rPr dirty="0">
                <a:solidFill>
                  <a:srgbClr val="FFFFFF"/>
                </a:solidFill>
              </a:rPr>
              <a:t>,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Oxford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University</a:t>
            </a:r>
          </a:p>
        </p:txBody>
      </p:sp>
      <p:pic>
        <p:nvPicPr>
          <p:cNvPr id="8" name="Picture 7" descr="A white logo with a star in the middle&#10;&#10;Description automatically generated">
            <a:extLst>
              <a:ext uri="{FF2B5EF4-FFF2-40B4-BE49-F238E27FC236}">
                <a16:creationId xmlns:a16="http://schemas.microsoft.com/office/drawing/2014/main" id="{6C6DB1B8-06E7-6A45-4E58-57DA558338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0400" y="5715000"/>
            <a:ext cx="1085498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Nicola\Desktop\BSC\Deck images\Corpus christie\006. Students in Oxford.jpg">
            <a:extLst>
              <a:ext uri="{FF2B5EF4-FFF2-40B4-BE49-F238E27FC236}">
                <a16:creationId xmlns:a16="http://schemas.microsoft.com/office/drawing/2014/main" id="{851FF02C-5543-028D-BF6A-2E452BA66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915" y="0"/>
            <a:ext cx="121939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7C8CC3BA-823B-1415-2C78-10E0DD557A80}"/>
              </a:ext>
            </a:extLst>
          </p:cNvPr>
          <p:cNvSpPr/>
          <p:nvPr/>
        </p:nvSpPr>
        <p:spPr>
          <a:xfrm>
            <a:off x="770191" y="433494"/>
            <a:ext cx="6385560" cy="660400"/>
          </a:xfrm>
          <a:custGeom>
            <a:avLst/>
            <a:gdLst/>
            <a:ahLst/>
            <a:cxnLst/>
            <a:rect l="l" t="t" r="r" b="b"/>
            <a:pathLst>
              <a:path w="6385559" h="660400">
                <a:moveTo>
                  <a:pt x="6385560" y="0"/>
                </a:moveTo>
                <a:lnTo>
                  <a:pt x="0" y="0"/>
                </a:lnTo>
                <a:lnTo>
                  <a:pt x="0" y="659891"/>
                </a:lnTo>
                <a:lnTo>
                  <a:pt x="6385560" y="659891"/>
                </a:lnTo>
                <a:lnTo>
                  <a:pt x="6385560" y="0"/>
                </a:lnTo>
                <a:close/>
              </a:path>
            </a:pathLst>
          </a:custGeom>
          <a:solidFill>
            <a:srgbClr val="00B0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64F1E05B-6FE0-1D86-BB69-F1D339FE86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8149" y="568114"/>
            <a:ext cx="6049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>
                <a:solidFill>
                  <a:srgbClr val="FFFFFF"/>
                </a:solidFill>
              </a:rPr>
              <a:t>Brasenose College</a:t>
            </a:r>
            <a:r>
              <a:rPr dirty="0">
                <a:solidFill>
                  <a:srgbClr val="FFFFFF"/>
                </a:solidFill>
              </a:rPr>
              <a:t>,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Oxford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University</a:t>
            </a:r>
          </a:p>
        </p:txBody>
      </p:sp>
      <p:pic>
        <p:nvPicPr>
          <p:cNvPr id="18" name="Picture 17" descr="A white logo with a star in the middle&#10;&#10;Description automatically generated">
            <a:extLst>
              <a:ext uri="{FF2B5EF4-FFF2-40B4-BE49-F238E27FC236}">
                <a16:creationId xmlns:a16="http://schemas.microsoft.com/office/drawing/2014/main" id="{7543B3A3-93BA-C2C5-3889-05931BA03F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0400" y="5715000"/>
            <a:ext cx="1085498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building with a dome on the roof&#10;&#10;Description automatically generated">
            <a:extLst>
              <a:ext uri="{FF2B5EF4-FFF2-40B4-BE49-F238E27FC236}">
                <a16:creationId xmlns:a16="http://schemas.microsoft.com/office/drawing/2014/main" id="{E6434F00-0FD6-769E-8D51-7112BEF524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7200" y="2262825"/>
            <a:ext cx="10728643" cy="2821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4889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City centre</a:t>
            </a:r>
            <a:r>
              <a:rPr lang="en-GB" sz="2000" spc="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campus</a:t>
            </a:r>
            <a:r>
              <a:rPr lang="en-GB" sz="2000" spc="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en-GB" sz="20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n-GB" sz="2000" spc="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heart</a:t>
            </a:r>
            <a:r>
              <a:rPr lang="en-GB" sz="2000" spc="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n-GB" sz="20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</a:t>
            </a:r>
            <a:r>
              <a:rPr lang="en-GB" sz="2000" spc="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n-GB" sz="2000" spc="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n-GB" sz="2000" spc="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World’s Top</a:t>
            </a:r>
            <a:r>
              <a:rPr lang="en-GB" sz="2000" spc="-6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GB" sz="2000" spc="-6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Universities</a:t>
            </a:r>
            <a:endParaRPr lang="en-GB" sz="2000" spc="-1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98450" marR="488950" indent="-285750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98450" marR="4889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</a:t>
            </a:r>
            <a:r>
              <a:rPr sz="2000" spc="-3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20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secure</a:t>
            </a:r>
            <a:r>
              <a:rPr sz="2000"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campus</a:t>
            </a:r>
            <a:r>
              <a:rPr sz="20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sz="2000" spc="-2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2000" spc="-2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centre</a:t>
            </a:r>
            <a:r>
              <a:rPr sz="2000" spc="-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z="2000" spc="-2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2000" spc="-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historic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city</a:t>
            </a:r>
            <a:r>
              <a:rPr sz="2000" spc="-4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z="2000" spc="-3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Oxford,</a:t>
            </a:r>
            <a:r>
              <a:rPr sz="20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minutes from shops, museums and historic attractions</a:t>
            </a:r>
            <a:endParaRPr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spc="-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Close-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knit</a:t>
            </a:r>
            <a:r>
              <a:rPr sz="2000" spc="-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2000"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welcoming</a:t>
            </a:r>
            <a:r>
              <a:rPr sz="2000" spc="3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college,</a:t>
            </a:r>
            <a:r>
              <a:rPr sz="2000" spc="-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committed</a:t>
            </a:r>
            <a:r>
              <a:rPr sz="2000"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sz="2000" spc="-3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2000" spc="-3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pursuit</a:t>
            </a:r>
            <a:r>
              <a:rPr lang="en-GB" sz="20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z="2000" spc="-3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academic</a:t>
            </a:r>
            <a:r>
              <a:rPr sz="2000" spc="-2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excellence.</a:t>
            </a:r>
            <a:endParaRPr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98450" marR="173355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Oxford</a:t>
            </a:r>
            <a:r>
              <a:rPr sz="2000" spc="-2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sz="2000"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2000" spc="-2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former</a:t>
            </a:r>
            <a:r>
              <a:rPr sz="2000"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</a:t>
            </a:r>
            <a:r>
              <a:rPr sz="2000"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z="20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world-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renowned</a:t>
            </a:r>
            <a:r>
              <a:rPr sz="2000" spc="3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writers,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including</a:t>
            </a: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spc="-4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JRR</a:t>
            </a:r>
            <a:r>
              <a:rPr sz="2000" spc="-7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Tolkien,</a:t>
            </a:r>
            <a:r>
              <a:rPr sz="2000" spc="-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</a:t>
            </a:r>
            <a:r>
              <a:rPr sz="2000" spc="-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Lewis,</a:t>
            </a:r>
            <a:r>
              <a:rPr sz="2000" spc="-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Lewis</a:t>
            </a:r>
            <a:r>
              <a:rPr sz="20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Carroll</a:t>
            </a:r>
            <a:r>
              <a:rPr sz="2000" spc="-4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2000" spc="-4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Philip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Pullman,</a:t>
            </a:r>
            <a:r>
              <a:rPr sz="2000" spc="-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sz="2000" spc="-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r>
              <a:rPr sz="2000" spc="-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sz="2000" spc="-2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spc="-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few.</a:t>
            </a:r>
            <a:endParaRPr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20" descr="A white logo with a star in the middle&#10;&#10;Description automatically generated">
            <a:extLst>
              <a:ext uri="{FF2B5EF4-FFF2-40B4-BE49-F238E27FC236}">
                <a16:creationId xmlns:a16="http://schemas.microsoft.com/office/drawing/2014/main" id="{6AC1D41F-E564-BF65-1222-B091A91B43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0400" y="5715000"/>
            <a:ext cx="1085498" cy="990600"/>
          </a:xfrm>
          <a:prstGeom prst="rect">
            <a:avLst/>
          </a:prstGeom>
        </p:spPr>
      </p:pic>
      <p:sp>
        <p:nvSpPr>
          <p:cNvPr id="27" name="object 2">
            <a:extLst>
              <a:ext uri="{FF2B5EF4-FFF2-40B4-BE49-F238E27FC236}">
                <a16:creationId xmlns:a16="http://schemas.microsoft.com/office/drawing/2014/main" id="{D0E4C02A-816E-66A1-CC40-10D8ACA944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1950" y="380876"/>
            <a:ext cx="11468100" cy="1251060"/>
          </a:xfrm>
          <a:prstGeom prst="rect">
            <a:avLst/>
          </a:prstGeom>
        </p:spPr>
        <p:txBody>
          <a:bodyPr vert="horz" wrap="square" lIns="0" tIns="217881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spc="-2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Experience</a:t>
            </a:r>
            <a:r>
              <a:rPr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spc="-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90E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spc="-3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Brasenose </a:t>
            </a:r>
            <a:r>
              <a:rPr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College,</a:t>
            </a:r>
            <a:r>
              <a:rPr spc="-4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Oxford</a:t>
            </a:r>
            <a:r>
              <a:rPr spc="-4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</a:p>
          <a:p>
            <a:pPr marL="209550">
              <a:lnSpc>
                <a:spcPct val="100000"/>
              </a:lnSpc>
              <a:spcBef>
                <a:spcPts val="15"/>
              </a:spcBef>
            </a:pPr>
            <a:br>
              <a:rPr lang="en-GB" sz="21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sz="21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wo people looking at the camera&#10;&#10;Description automatically generated">
            <a:extLst>
              <a:ext uri="{FF2B5EF4-FFF2-40B4-BE49-F238E27FC236}">
                <a16:creationId xmlns:a16="http://schemas.microsoft.com/office/drawing/2014/main" id="{EBD5DCDC-06B3-FB62-673F-99B1E67362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white logo with a star in the middle&#10;&#10;Description automatically generated">
            <a:extLst>
              <a:ext uri="{FF2B5EF4-FFF2-40B4-BE49-F238E27FC236}">
                <a16:creationId xmlns:a16="http://schemas.microsoft.com/office/drawing/2014/main" id="{6CC50D71-08B4-4C3C-264B-C18FBB6A00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0400" y="5715000"/>
            <a:ext cx="1085498" cy="9906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950" y="463295"/>
            <a:ext cx="11468100" cy="1251060"/>
          </a:xfrm>
          <a:prstGeom prst="rect">
            <a:avLst/>
          </a:prstGeom>
        </p:spPr>
        <p:txBody>
          <a:bodyPr vert="horz" wrap="square" lIns="0" tIns="217881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spc="-2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Experience</a:t>
            </a:r>
            <a:r>
              <a:rPr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spc="-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90E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spc="-3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Brasenose </a:t>
            </a:r>
            <a:r>
              <a:rPr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College,</a:t>
            </a:r>
            <a:r>
              <a:rPr spc="-4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Oxford</a:t>
            </a:r>
            <a:r>
              <a:rPr spc="-4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</a:p>
          <a:p>
            <a:pPr marL="209550">
              <a:lnSpc>
                <a:spcPct val="100000"/>
              </a:lnSpc>
              <a:spcBef>
                <a:spcPts val="15"/>
              </a:spcBef>
            </a:pPr>
            <a:br>
              <a:rPr lang="en-GB" sz="21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sz="21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2001" y="2567034"/>
            <a:ext cx="7066599" cy="26559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82600">
              <a:lnSpc>
                <a:spcPct val="136300"/>
              </a:lnSpc>
              <a:spcBef>
                <a:spcPts val="95"/>
              </a:spcBef>
            </a:pPr>
            <a:r>
              <a:rPr sz="1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</a:t>
            </a:r>
            <a:r>
              <a:rPr sz="1800" spc="-2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dates: </a:t>
            </a:r>
            <a:r>
              <a:rPr lang="en-GB" sz="1800" spc="-1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11 August</a:t>
            </a:r>
          </a:p>
          <a:p>
            <a:pPr marR="482600">
              <a:lnSpc>
                <a:spcPct val="136300"/>
              </a:lnSpc>
              <a:spcBef>
                <a:spcPts val="95"/>
              </a:spcBef>
            </a:pPr>
            <a:r>
              <a:rPr sz="1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Course</a:t>
            </a:r>
            <a:r>
              <a:rPr sz="1800" spc="-3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length: </a:t>
            </a:r>
            <a:r>
              <a:rPr lang="en-GB" sz="1800" spc="-1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7 or 14 nights</a:t>
            </a:r>
          </a:p>
          <a:p>
            <a:pPr marR="482600">
              <a:lnSpc>
                <a:spcPct val="136300"/>
              </a:lnSpc>
              <a:spcBef>
                <a:spcPts val="95"/>
              </a:spcBef>
            </a:pPr>
            <a:r>
              <a:rPr sz="1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</a:t>
            </a:r>
            <a:r>
              <a:rPr sz="1800" spc="-3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range: </a:t>
            </a:r>
            <a:r>
              <a:rPr lang="en-GB" spc="-1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15-17</a:t>
            </a:r>
            <a:endParaRPr lang="en-GB" sz="1800" spc="-1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482600">
              <a:lnSpc>
                <a:spcPct val="136300"/>
              </a:lnSpc>
              <a:spcBef>
                <a:spcPts val="95"/>
              </a:spcBef>
            </a:pPr>
            <a:r>
              <a:rPr sz="1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Hours</a:t>
            </a:r>
            <a:r>
              <a:rPr sz="1800" spc="-1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800" spc="-1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learning</a:t>
            </a:r>
            <a:r>
              <a:rPr sz="1800" spc="-1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GB" sz="1800" spc="-1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20 or 40 hours	</a:t>
            </a:r>
            <a:endParaRPr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r>
              <a:rPr sz="1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Entry</a:t>
            </a:r>
            <a:r>
              <a:rPr sz="1800" spc="-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1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requirements</a:t>
            </a:r>
            <a:r>
              <a:rPr sz="1800" spc="-1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GB" sz="1800" spc="-1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Pre-course assessment</a:t>
            </a:r>
            <a:endParaRPr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5080">
              <a:lnSpc>
                <a:spcPct val="136100"/>
              </a:lnSpc>
              <a:spcBef>
                <a:spcPts val="15"/>
              </a:spcBef>
            </a:pPr>
            <a:r>
              <a:rPr sz="1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Minimum</a:t>
            </a:r>
            <a:r>
              <a:rPr sz="1800" spc="-2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level: </a:t>
            </a:r>
            <a:r>
              <a:rPr lang="en-GB" sz="1800" spc="-1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B1+</a:t>
            </a:r>
          </a:p>
          <a:p>
            <a:pPr marR="5080">
              <a:lnSpc>
                <a:spcPct val="136100"/>
              </a:lnSpc>
              <a:spcBef>
                <a:spcPts val="15"/>
              </a:spcBef>
            </a:pPr>
            <a:r>
              <a:rPr lang="en-US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sz="1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lass</a:t>
            </a:r>
            <a:r>
              <a:rPr sz="1800" spc="-2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size: </a:t>
            </a:r>
            <a:r>
              <a:rPr lang="en-GB" sz="1800" spc="-1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12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2001" y="1920245"/>
            <a:ext cx="2400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COURSE</a:t>
            </a:r>
            <a:r>
              <a:rPr sz="2400" b="1" spc="-8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FACTS</a:t>
            </a:r>
            <a:endParaRPr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2001" y="2465736"/>
            <a:ext cx="847090" cy="1270"/>
          </a:xfrm>
          <a:custGeom>
            <a:avLst/>
            <a:gdLst/>
            <a:ahLst/>
            <a:cxnLst/>
            <a:rect l="l" t="t" r="r" b="b"/>
            <a:pathLst>
              <a:path w="847089" h="1269">
                <a:moveTo>
                  <a:pt x="0" y="888"/>
                </a:moveTo>
                <a:lnTo>
                  <a:pt x="847090" y="0"/>
                </a:lnTo>
              </a:path>
            </a:pathLst>
          </a:custGeom>
          <a:ln w="57912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96D4CE36-B320-69C4-F670-B6759E9438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3400" y="2181111"/>
            <a:ext cx="4652010" cy="41062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034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</a:t>
            </a:r>
            <a:r>
              <a:rPr sz="2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inspired and</a:t>
            </a:r>
            <a:r>
              <a:rPr sz="2200" b="1" spc="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high-reaching </a:t>
            </a:r>
            <a:r>
              <a:rPr sz="2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individuals</a:t>
            </a:r>
            <a:r>
              <a:rPr sz="2200" b="1" spc="-5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looking</a:t>
            </a:r>
            <a:r>
              <a:rPr sz="2200" spc="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sz="2200" spc="-3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</a:t>
            </a:r>
            <a:r>
              <a:rPr sz="2200" b="1" spc="-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 </a:t>
            </a:r>
            <a:r>
              <a:rPr lang="en-GB" sz="2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academic knowhow</a:t>
            </a:r>
            <a:r>
              <a:rPr sz="2200" b="1" spc="-3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sz="2200" b="1" spc="-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2200" b="1" spc="-2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 level</a:t>
            </a:r>
            <a:r>
              <a:rPr sz="2200" b="1" spc="-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200" spc="-2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</a:t>
            </a:r>
            <a:r>
              <a:rPr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higher</a:t>
            </a:r>
            <a:r>
              <a:rPr sz="2200"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</a:t>
            </a:r>
            <a:r>
              <a:rPr sz="22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sz="2200" spc="-2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exams.</a:t>
            </a:r>
            <a:endParaRPr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sz="2200" spc="-3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course</a:t>
            </a:r>
            <a:r>
              <a:rPr sz="2200"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helps</a:t>
            </a:r>
            <a:r>
              <a:rPr sz="2200"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</a:t>
            </a:r>
            <a:r>
              <a:rPr sz="2200" spc="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2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understanding</a:t>
            </a:r>
            <a:r>
              <a:rPr sz="22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through</a:t>
            </a:r>
            <a:r>
              <a:rPr sz="22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sz="22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series of</a:t>
            </a:r>
            <a:r>
              <a:rPr sz="2200" spc="-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academic </a:t>
            </a:r>
            <a:r>
              <a:rPr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workshops,</a:t>
            </a:r>
            <a:r>
              <a:rPr sz="22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designed to</a:t>
            </a:r>
            <a:r>
              <a:rPr sz="2200" spc="-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</a:t>
            </a:r>
            <a:r>
              <a:rPr sz="2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confidence</a:t>
            </a:r>
            <a:r>
              <a:rPr sz="2200" b="1" spc="-3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sz="2200" b="1" spc="-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200" b="1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 </a:t>
            </a:r>
            <a:r>
              <a:rPr sz="2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skills</a:t>
            </a:r>
            <a:r>
              <a:rPr sz="2200" b="1" spc="-3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sz="2200" spc="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academic</a:t>
            </a:r>
            <a:r>
              <a:rPr sz="2200" spc="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success.</a:t>
            </a:r>
            <a:endParaRPr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9619857A-493E-4C14-538F-F0C272DEB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1950" y="463295"/>
            <a:ext cx="11468100" cy="1289532"/>
          </a:xfrm>
          <a:prstGeom prst="rect">
            <a:avLst/>
          </a:prstGeom>
        </p:spPr>
        <p:txBody>
          <a:bodyPr vert="horz" wrap="square" lIns="0" tIns="217881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spc="-2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Experience</a:t>
            </a:r>
            <a:r>
              <a:rPr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spc="-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90E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spc="-3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Brasenose </a:t>
            </a:r>
            <a:r>
              <a:rPr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College,</a:t>
            </a:r>
            <a:r>
              <a:rPr spc="-4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Oxford</a:t>
            </a:r>
            <a:r>
              <a:rPr spc="-4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</a:p>
          <a:p>
            <a:pPr marL="209550">
              <a:lnSpc>
                <a:spcPct val="100000"/>
              </a:lnSpc>
              <a:spcBef>
                <a:spcPts val="15"/>
              </a:spcBef>
            </a:pPr>
            <a:br>
              <a:rPr lang="en-GB" sz="21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is it for ?</a:t>
            </a:r>
            <a:endParaRPr sz="2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 descr="A white logo with a star in the middle&#10;&#10;Description automatically generated">
            <a:extLst>
              <a:ext uri="{FF2B5EF4-FFF2-40B4-BE49-F238E27FC236}">
                <a16:creationId xmlns:a16="http://schemas.microsoft.com/office/drawing/2014/main" id="{E11E83B6-6F86-BDAA-339A-F2A5B64312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0400" y="5715000"/>
            <a:ext cx="1085498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8F804C2D-4A1C-9C7E-560F-8695478124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"/>
          <a:stretch/>
        </p:blipFill>
        <p:spPr>
          <a:xfrm>
            <a:off x="35011" y="0"/>
            <a:ext cx="12210363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9280" y="4226200"/>
            <a:ext cx="446722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sz="2000" spc="-2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addition,</a:t>
            </a:r>
            <a:r>
              <a:rPr sz="2000" spc="-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sz="20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</a:t>
            </a:r>
            <a:r>
              <a:rPr sz="2000" spc="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</a:t>
            </a:r>
            <a:r>
              <a:rPr sz="2000"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</a:t>
            </a:r>
            <a:r>
              <a:rPr sz="2000"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sz="2000" spc="-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spc="-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variety</a:t>
            </a:r>
            <a:r>
              <a:rPr sz="2000" spc="-4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z="2000" spc="-3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workshops</a:t>
            </a:r>
            <a:r>
              <a:rPr sz="2000" spc="-2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designed </a:t>
            </a:r>
            <a:r>
              <a:rPr sz="2000" spc="-2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</a:t>
            </a:r>
            <a:r>
              <a:rPr sz="2000"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sz="2000" spc="-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achieve </a:t>
            </a:r>
            <a:r>
              <a:rPr sz="20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academic success.</a:t>
            </a:r>
            <a:endParaRPr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9097" y="1424534"/>
            <a:ext cx="2097903" cy="3218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GB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COURSE</a:t>
            </a:r>
            <a:endParaRPr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36965" y="2362200"/>
            <a:ext cx="4830984" cy="6004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Seminar</a:t>
            </a:r>
            <a:r>
              <a:rPr sz="2000" spc="-3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Skills</a:t>
            </a:r>
            <a:endParaRPr lang="en-GB" sz="2000" spc="-1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Essay</a:t>
            </a:r>
            <a:r>
              <a:rPr lang="en-GB" sz="2000" spc="-3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Writing</a:t>
            </a:r>
          </a:p>
          <a:p>
            <a:pPr marL="342900" indent="-3429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0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Effective Presentations</a:t>
            </a:r>
          </a:p>
          <a:p>
            <a:pPr marL="342900" indent="-3429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0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Proof-reading</a:t>
            </a:r>
          </a:p>
          <a:p>
            <a:pPr marL="342900" indent="-3429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</a:t>
            </a:r>
            <a:r>
              <a:rPr lang="en-GB" sz="2000" spc="-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Work</a:t>
            </a:r>
          </a:p>
          <a:p>
            <a:pPr marL="342900" indent="-3429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0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Multicultural Communication</a:t>
            </a:r>
          </a:p>
          <a:p>
            <a:pPr marL="342900" indent="-3429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</a:t>
            </a:r>
            <a:r>
              <a:rPr lang="en-GB" sz="2000" spc="-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Skills</a:t>
            </a:r>
          </a:p>
          <a:p>
            <a:pPr marL="342900" indent="-342900" algn="l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</a:t>
            </a:r>
            <a:r>
              <a:rPr lang="en-GB" sz="2000" spc="-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Listening</a:t>
            </a:r>
          </a:p>
          <a:p>
            <a:pPr algn="l">
              <a:spcBef>
                <a:spcPts val="100"/>
              </a:spcBef>
            </a:pPr>
            <a:endParaRPr lang="en-GB" sz="2400" spc="-10" dirty="0">
              <a:solidFill>
                <a:schemeClr val="bg1"/>
              </a:solidFill>
              <a:latin typeface="Arial"/>
              <a:cs typeface="Arial"/>
            </a:endParaRPr>
          </a:p>
          <a:p>
            <a:pPr marL="342900" indent="-342900" algn="l"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>
              <a:spcBef>
                <a:spcPts val="100"/>
              </a:spcBef>
            </a:pPr>
            <a:endParaRPr lang="en-GB" sz="2400" dirty="0">
              <a:latin typeface="Arial"/>
              <a:cs typeface="Arial"/>
            </a:endParaRPr>
          </a:p>
          <a:p>
            <a:pPr algn="l">
              <a:spcBef>
                <a:spcPts val="100"/>
              </a:spcBef>
            </a:pPr>
            <a:endParaRPr lang="en-GB" sz="2400" dirty="0">
              <a:latin typeface="Arial"/>
              <a:cs typeface="Arial"/>
            </a:endParaRPr>
          </a:p>
          <a:p>
            <a:pPr algn="l">
              <a:spcBef>
                <a:spcPts val="100"/>
              </a:spcBef>
            </a:pPr>
            <a:endParaRPr lang="en-GB" sz="2400" dirty="0">
              <a:latin typeface="Arial"/>
              <a:cs typeface="Arial"/>
            </a:endParaRPr>
          </a:p>
          <a:p>
            <a:pPr algn="l">
              <a:spcBef>
                <a:spcPts val="100"/>
              </a:spcBef>
            </a:pPr>
            <a:endParaRPr lang="en-GB" sz="2400" dirty="0">
              <a:latin typeface="Arial"/>
              <a:cs typeface="Arial"/>
            </a:endParaRPr>
          </a:p>
          <a:p>
            <a:pPr algn="l">
              <a:spcBef>
                <a:spcPts val="100"/>
              </a:spcBef>
            </a:pPr>
            <a:endParaRPr lang="en-GB" sz="2400" dirty="0">
              <a:latin typeface="Arial"/>
              <a:cs typeface="Arial"/>
            </a:endParaRPr>
          </a:p>
          <a:p>
            <a:pPr algn="ctr">
              <a:spcBef>
                <a:spcPts val="100"/>
              </a:spcBef>
            </a:pPr>
            <a:endParaRPr lang="en-GB"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Arial"/>
              <a:cs typeface="Arial"/>
            </a:endParaRPr>
          </a:p>
        </p:txBody>
      </p:sp>
      <p:pic>
        <p:nvPicPr>
          <p:cNvPr id="15" name="Picture 14" descr="A white logo with a star in the middle&#10;&#10;Description automatically generated">
            <a:extLst>
              <a:ext uri="{FF2B5EF4-FFF2-40B4-BE49-F238E27FC236}">
                <a16:creationId xmlns:a16="http://schemas.microsoft.com/office/drawing/2014/main" id="{24F1A155-18B5-9FC3-C41A-B435CBC00A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0400" y="5715000"/>
            <a:ext cx="1085498" cy="9906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8800" y="668477"/>
            <a:ext cx="112712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bg1"/>
                </a:solidFill>
              </a:rPr>
              <a:t>University</a:t>
            </a:r>
            <a:r>
              <a:rPr spc="-2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Experience</a:t>
            </a:r>
            <a:r>
              <a:rPr spc="-1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Programme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rgbClr val="490E6F"/>
                </a:solidFill>
              </a:rPr>
              <a:t>|</a:t>
            </a:r>
            <a:r>
              <a:rPr spc="-35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Brasenose </a:t>
            </a:r>
            <a:r>
              <a:rPr dirty="0">
                <a:solidFill>
                  <a:schemeClr val="bg1"/>
                </a:solidFill>
              </a:rPr>
              <a:t>College,</a:t>
            </a:r>
            <a:r>
              <a:rPr spc="-4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Oxford</a:t>
            </a:r>
            <a:r>
              <a:rPr spc="-45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9280" y="2210455"/>
            <a:ext cx="4634865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Immerse</a:t>
            </a:r>
            <a:r>
              <a:rPr sz="2000" spc="-3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yourself</a:t>
            </a:r>
            <a:r>
              <a:rPr sz="2000" spc="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sz="2000"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academic</a:t>
            </a:r>
            <a:r>
              <a:rPr sz="2000" spc="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life,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visiting</a:t>
            </a:r>
            <a:r>
              <a:rPr sz="2000" spc="-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Oxford</a:t>
            </a:r>
            <a:r>
              <a:rPr sz="2000" spc="-4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colleges </a:t>
            </a:r>
            <a:r>
              <a:rPr sz="2000" spc="-2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attending</a:t>
            </a:r>
            <a:r>
              <a:rPr sz="2000" spc="-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lectures</a:t>
            </a:r>
            <a:r>
              <a:rPr sz="2000"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sz="2000" spc="-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guest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speakers</a:t>
            </a:r>
            <a:r>
              <a:rPr sz="2000"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sz="2000"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first-</a:t>
            </a:r>
            <a:r>
              <a:rPr sz="2000" spc="-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experience</a:t>
            </a:r>
            <a:r>
              <a:rPr sz="2000" spc="-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sz="2000" spc="-2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sz="2000" spc="-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</a:t>
            </a:r>
            <a:r>
              <a:rPr sz="2000" spc="-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sz="2000" spc="-3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UK.</a:t>
            </a:r>
            <a:endParaRPr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logo with a star in the middle&#10;&#10;Description automatically generated">
            <a:extLst>
              <a:ext uri="{FF2B5EF4-FFF2-40B4-BE49-F238E27FC236}">
                <a16:creationId xmlns:a16="http://schemas.microsoft.com/office/drawing/2014/main" id="{FC01A889-2953-87C9-5FEB-40D984B0D5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647"/>
          <a:stretch/>
        </p:blipFill>
        <p:spPr>
          <a:xfrm>
            <a:off x="32951" y="2059"/>
            <a:ext cx="12192000" cy="6858000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FCC9393C-3C52-BE09-6DF5-F261F6ED5E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4901" y="494030"/>
            <a:ext cx="11468100" cy="1251060"/>
          </a:xfrm>
          <a:prstGeom prst="rect">
            <a:avLst/>
          </a:prstGeom>
        </p:spPr>
        <p:txBody>
          <a:bodyPr vert="horz" wrap="square" lIns="0" tIns="217881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spc="-2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Experience</a:t>
            </a:r>
            <a:r>
              <a:rPr spc="-1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spc="-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rgbClr val="490E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</a:t>
            </a:r>
            <a:r>
              <a:rPr spc="-3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Brasenose </a:t>
            </a:r>
            <a:r>
              <a:rPr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College,</a:t>
            </a:r>
            <a:r>
              <a:rPr spc="-4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Oxford</a:t>
            </a:r>
            <a:r>
              <a:rPr spc="-45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pc="-1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</a:p>
          <a:p>
            <a:pPr marL="209550">
              <a:lnSpc>
                <a:spcPct val="100000"/>
              </a:lnSpc>
              <a:spcBef>
                <a:spcPts val="15"/>
              </a:spcBef>
            </a:pPr>
            <a:br>
              <a:rPr lang="en-GB" sz="21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sz="21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1F45E41-11F6-84A3-CCC7-682EF977A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312130"/>
              </p:ext>
            </p:extLst>
          </p:nvPr>
        </p:nvGraphicFramePr>
        <p:xfrm>
          <a:off x="607059" y="1219200"/>
          <a:ext cx="10977882" cy="5144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21">
                  <a:extLst>
                    <a:ext uri="{9D8B030D-6E8A-4147-A177-3AD203B41FA5}">
                      <a16:colId xmlns:a16="http://schemas.microsoft.com/office/drawing/2014/main" val="3306402106"/>
                    </a:ext>
                  </a:extLst>
                </a:gridCol>
                <a:gridCol w="1371521">
                  <a:extLst>
                    <a:ext uri="{9D8B030D-6E8A-4147-A177-3AD203B41FA5}">
                      <a16:colId xmlns:a16="http://schemas.microsoft.com/office/drawing/2014/main" val="327262495"/>
                    </a:ext>
                  </a:extLst>
                </a:gridCol>
                <a:gridCol w="1371521">
                  <a:extLst>
                    <a:ext uri="{9D8B030D-6E8A-4147-A177-3AD203B41FA5}">
                      <a16:colId xmlns:a16="http://schemas.microsoft.com/office/drawing/2014/main" val="2153697575"/>
                    </a:ext>
                  </a:extLst>
                </a:gridCol>
                <a:gridCol w="1371521">
                  <a:extLst>
                    <a:ext uri="{9D8B030D-6E8A-4147-A177-3AD203B41FA5}">
                      <a16:colId xmlns:a16="http://schemas.microsoft.com/office/drawing/2014/main" val="2666276622"/>
                    </a:ext>
                  </a:extLst>
                </a:gridCol>
                <a:gridCol w="1377235">
                  <a:extLst>
                    <a:ext uri="{9D8B030D-6E8A-4147-A177-3AD203B41FA5}">
                      <a16:colId xmlns:a16="http://schemas.microsoft.com/office/drawing/2014/main" val="3752180560"/>
                    </a:ext>
                  </a:extLst>
                </a:gridCol>
                <a:gridCol w="1371521">
                  <a:extLst>
                    <a:ext uri="{9D8B030D-6E8A-4147-A177-3AD203B41FA5}">
                      <a16:colId xmlns:a16="http://schemas.microsoft.com/office/drawing/2014/main" val="3010225973"/>
                    </a:ext>
                  </a:extLst>
                </a:gridCol>
                <a:gridCol w="1371521">
                  <a:extLst>
                    <a:ext uri="{9D8B030D-6E8A-4147-A177-3AD203B41FA5}">
                      <a16:colId xmlns:a16="http://schemas.microsoft.com/office/drawing/2014/main" val="1487512870"/>
                    </a:ext>
                  </a:extLst>
                </a:gridCol>
                <a:gridCol w="1371521">
                  <a:extLst>
                    <a:ext uri="{9D8B030D-6E8A-4147-A177-3AD203B41FA5}">
                      <a16:colId xmlns:a16="http://schemas.microsoft.com/office/drawing/2014/main" val="552910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Week 1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Day 1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Day 2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Day 3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Day 4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Day 5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Day 6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Day 7</a:t>
                      </a: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87435"/>
                  </a:ext>
                </a:extLst>
              </a:tr>
              <a:tr h="238760">
                <a:tc row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Morning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Breakfast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449493"/>
                  </a:ext>
                </a:extLst>
              </a:tr>
              <a:tr h="177800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Arrivals, welcome and by the Principal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Active Listening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Seminar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Seminar Skills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Seminar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Research Skills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Seminar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Essay Writing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Seminar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Multi-cultural Communication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Seminar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full day in London visiting G5 University Imperial College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River Thames Cruise and Sightseeing Tour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541203"/>
                  </a:ext>
                </a:extLst>
              </a:tr>
              <a:tr h="318770">
                <a:tc rowSpan="3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Afternoon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Course induction, overview and familiarisation</a:t>
                      </a:r>
                    </a:p>
                    <a:p>
                      <a:endParaRPr lang="en-US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Lunch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935572"/>
                  </a:ext>
                </a:extLst>
              </a:tr>
              <a:tr h="594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Active Listening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Practical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Seminar Skills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Practical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Research Skills</a:t>
                      </a:r>
                    </a:p>
                    <a:p>
                      <a:pPr algn="ctr"/>
                      <a:r>
                        <a:rPr lang="en-US" sz="1100" b="0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Practical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Essay Writing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Practical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Multi-cultural</a:t>
                      </a:r>
                      <a:r>
                        <a:rPr lang="en-US" sz="1100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Communication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Practical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70581"/>
                  </a:ext>
                </a:extLst>
              </a:tr>
              <a:tr h="1112520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historic walking tour of Oxford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Christ Church College, Oxford University Visit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Free Time in Oxford City Centre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Punting in Oxford on the River Thames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Free Time in Oxford City Centre</a:t>
                      </a:r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988423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Evening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Dinner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580898"/>
                  </a:ext>
                </a:extLst>
              </a:tr>
              <a:tr h="1112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Welcome evening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Quiz Night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Oxford by night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Movie night at the Cinema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Guest Speaker: Life as an Oxford Student 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Karaoke Evening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Oxford Disco evening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9252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Relax and Unwind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684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153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A8EEE5ACBDA846B7368BACCE2C4EBE" ma:contentTypeVersion="17" ma:contentTypeDescription="Create a new document." ma:contentTypeScope="" ma:versionID="24d64d8b2c409a6c8af043dd5904744c">
  <xsd:schema xmlns:xsd="http://www.w3.org/2001/XMLSchema" xmlns:xs="http://www.w3.org/2001/XMLSchema" xmlns:p="http://schemas.microsoft.com/office/2006/metadata/properties" xmlns:ns2="877d7492-bf13-4599-8628-01c9cb1d140f" xmlns:ns3="400556fc-96ad-4f51-b347-420ae57e4af7" targetNamespace="http://schemas.microsoft.com/office/2006/metadata/properties" ma:root="true" ma:fieldsID="e4ec789e94896a2af1823feac6277070" ns2:_="" ns3:_="">
    <xsd:import namespace="877d7492-bf13-4599-8628-01c9cb1d140f"/>
    <xsd:import namespace="400556fc-96ad-4f51-b347-420ae57e4a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d7492-bf13-4599-8628-01c9cb1d14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5ff8438-5242-4087-9dae-0c7a2f2a91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0556fc-96ad-4f51-b347-420ae57e4af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ca4b09e-d16b-4305-9451-0011e15a825f}" ma:internalName="TaxCatchAll" ma:showField="CatchAllData" ma:web="400556fc-96ad-4f51-b347-420ae57e4a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F6FB3A-7E6B-4F91-81D0-1F8523D4C2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21237F-9333-459F-9A24-2BEE9C93B4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7d7492-bf13-4599-8628-01c9cb1d140f"/>
    <ds:schemaRef ds:uri="400556fc-96ad-4f51-b347-420ae57e4a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</TotalTime>
  <Words>685</Words>
  <Application>Microsoft Office PowerPoint</Application>
  <PresentationFormat>Widescreen</PresentationFormat>
  <Paragraphs>163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Open Sans</vt:lpstr>
      <vt:lpstr>Playfair Display</vt:lpstr>
      <vt:lpstr>Office Theme</vt:lpstr>
      <vt:lpstr>PowerPoint Presentation</vt:lpstr>
      <vt:lpstr>COURSE AIMS</vt:lpstr>
      <vt:lpstr>Brasenose College, Oxford University</vt:lpstr>
      <vt:lpstr>Brasenose College, Oxford University</vt:lpstr>
      <vt:lpstr>University Experience Programme | Brasenose College, Oxford University  </vt:lpstr>
      <vt:lpstr>University Experience Programme | Brasenose College, Oxford University  </vt:lpstr>
      <vt:lpstr>University Experience Programme | Brasenose College, Oxford University  Who is it for ?</vt:lpstr>
      <vt:lpstr>University Experience Programme | Brasenose College, Oxford University</vt:lpstr>
      <vt:lpstr>University Experience Programme | Brasenose College, Oxford University  </vt:lpstr>
      <vt:lpstr>University Experience Programme | Brasenose College, Oxford University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Dunn</dc:creator>
  <cp:lastModifiedBy>Opal  Hewlett</cp:lastModifiedBy>
  <cp:revision>7</cp:revision>
  <cp:lastPrinted>2023-10-17T15:26:56Z</cp:lastPrinted>
  <dcterms:created xsi:type="dcterms:W3CDTF">2023-10-12T06:41:19Z</dcterms:created>
  <dcterms:modified xsi:type="dcterms:W3CDTF">2023-12-11T10:14:22Z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2023-10-12T00:00:00Z</vt:filetime>
  </property>
  <property fmtid="{D5CDD505-2E9C-101B-9397-08002B2CF9AE}" pid="5" name="Producer">
    <vt:lpwstr>Microsoft® PowerPoint® 2016</vt:lpwstr>
  </property>
</Properties>
</file>